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7" r:id="rId12"/>
  </p:sldIdLst>
  <p:sldSz cx="12192000" cy="6858000"/>
  <p:notesSz cx="6858000" cy="9144000"/>
  <p:embeddedFontLst>
    <p:embeddedFont>
      <p:font typeface="Courgette" panose="020B0604020202020204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0" roundtripDataSignature="AMtx7mi4LGsJwuOnSlS6SIQQTjQcGK0t/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092CC6-1349-4CFD-AD98-E9F3851D7410}">
  <a:tblStyle styleId="{D2092CC6-1349-4CFD-AD98-E9F3851D741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1" descr="Toy cars lined up in a row on floor"/>
          <p:cNvPicPr preferRelativeResize="0"/>
          <p:nvPr/>
        </p:nvPicPr>
        <p:blipFill rotWithShape="1">
          <a:blip r:embed="rId3">
            <a:alphaModFix amt="50000"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Calibri"/>
              <a:buNone/>
            </a:pPr>
            <a:r>
              <a:rPr lang="en-US" sz="8000" b="1">
                <a:solidFill>
                  <a:srgbClr val="FFFFFF"/>
                </a:solidFill>
              </a:rPr>
              <a:t>Used Cars Price Prediction</a:t>
            </a:r>
            <a:endParaRPr/>
          </a:p>
        </p:txBody>
      </p:sp>
      <p:sp>
        <p:nvSpPr>
          <p:cNvPr id="100" name="Google Shape;100;p1"/>
          <p:cNvSpPr/>
          <p:nvPr/>
        </p:nvSpPr>
        <p:spPr>
          <a:xfrm>
            <a:off x="4059936" y="2286000"/>
            <a:ext cx="27432" cy="228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3" name="Google Shape;273;p12" descr="Toy cars lined up in a row on floor"/>
          <p:cNvPicPr preferRelativeResize="0"/>
          <p:nvPr/>
        </p:nvPicPr>
        <p:blipFill rotWithShape="1">
          <a:blip r:embed="rId3">
            <a:alphaModFix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2"/>
          <p:cNvSpPr/>
          <p:nvPr/>
        </p:nvSpPr>
        <p:spPr>
          <a:xfrm flipH="1">
            <a:off x="1969639" y="158592"/>
            <a:ext cx="8252722" cy="6022258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lt1">
              <a:alpha val="9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12"/>
          <p:cNvSpPr txBox="1">
            <a:spLocks noGrp="1"/>
          </p:cNvSpPr>
          <p:nvPr>
            <p:ph type="title"/>
          </p:nvPr>
        </p:nvSpPr>
        <p:spPr>
          <a:xfrm>
            <a:off x="1789043" y="1524001"/>
            <a:ext cx="8433317" cy="24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9600"/>
              <a:buFont typeface="Courgette"/>
              <a:buNone/>
            </a:pPr>
            <a:r>
              <a:rPr lang="en-US" sz="9600" b="1">
                <a:solidFill>
                  <a:srgbClr val="C55A11"/>
                </a:solidFill>
                <a:latin typeface="Courgette"/>
                <a:ea typeface="Courgette"/>
                <a:cs typeface="Courgette"/>
                <a:sym typeface="Courgette"/>
              </a:rPr>
              <a:t>Thank you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/>
          <p:cNvSpPr/>
          <p:nvPr/>
        </p:nvSpPr>
        <p:spPr>
          <a:xfrm>
            <a:off x="1525" y="0"/>
            <a:ext cx="1219047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"/>
          <p:cNvSpPr/>
          <p:nvPr/>
        </p:nvSpPr>
        <p:spPr>
          <a:xfrm rot="10800000" flipH="1">
            <a:off x="0" y="0"/>
            <a:ext cx="6356349" cy="6858000"/>
          </a:xfrm>
          <a:custGeom>
            <a:avLst/>
            <a:gdLst/>
            <a:ahLst/>
            <a:cxnLst/>
            <a:rect l="l" t="t" r="r" b="b"/>
            <a:pathLst>
              <a:path w="7539895" h="6858000" extrusionOk="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rgbClr val="262626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"/>
          <p:cNvSpPr/>
          <p:nvPr/>
        </p:nvSpPr>
        <p:spPr>
          <a:xfrm rot="10800000" flipH="1">
            <a:off x="0" y="0"/>
            <a:ext cx="5979591" cy="6858000"/>
          </a:xfrm>
          <a:custGeom>
            <a:avLst/>
            <a:gdLst/>
            <a:ahLst/>
            <a:cxnLst/>
            <a:rect l="l" t="t" r="r" b="b"/>
            <a:pathLst>
              <a:path w="7092985" h="6858000" extrusionOk="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 txBox="1">
            <a:spLocks noGrp="1"/>
          </p:cNvSpPr>
          <p:nvPr>
            <p:ph type="title"/>
          </p:nvPr>
        </p:nvSpPr>
        <p:spPr>
          <a:xfrm>
            <a:off x="841248" y="704850"/>
            <a:ext cx="3785616" cy="2978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/>
              <a:t>PROBLEM STATEMENT</a:t>
            </a:r>
            <a:endParaRPr/>
          </a:p>
        </p:txBody>
      </p:sp>
      <p:sp>
        <p:nvSpPr>
          <p:cNvPr id="109" name="Google Shape;109;p2"/>
          <p:cNvSpPr txBox="1">
            <a:spLocks noGrp="1"/>
          </p:cNvSpPr>
          <p:nvPr>
            <p:ph type="body" idx="1"/>
          </p:nvPr>
        </p:nvSpPr>
        <p:spPr>
          <a:xfrm>
            <a:off x="6038850" y="704850"/>
            <a:ext cx="5314950" cy="525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We need to use our data exploration skills and find out the importance of each variable in predicting the price of used car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Specifically, we want to understand the factors affecting the pricing of cars, which variables are significant in predicting the price of a car, how well those variables describe the price of a car.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The task at hand for us is to predict the price of used car appropriately based on the existing data using machine learning algorithms.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567915" cy="4952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What’s our approach?</a:t>
            </a:r>
            <a:endParaRPr/>
          </a:p>
        </p:txBody>
      </p:sp>
      <p:grpSp>
        <p:nvGrpSpPr>
          <p:cNvPr id="115" name="Google Shape;115;p3"/>
          <p:cNvGrpSpPr/>
          <p:nvPr/>
        </p:nvGrpSpPr>
        <p:grpSpPr>
          <a:xfrm>
            <a:off x="5181600" y="572743"/>
            <a:ext cx="6248400" cy="5647425"/>
            <a:chOff x="0" y="4418"/>
            <a:chExt cx="6248400" cy="5647425"/>
          </a:xfrm>
        </p:grpSpPr>
        <p:sp>
          <p:nvSpPr>
            <p:cNvPr id="116" name="Google Shape;116;p3"/>
            <p:cNvSpPr/>
            <p:nvPr/>
          </p:nvSpPr>
          <p:spPr>
            <a:xfrm>
              <a:off x="0" y="4418"/>
              <a:ext cx="6248400" cy="94123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84724" y="216197"/>
              <a:ext cx="517680" cy="51768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087129" y="4418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 txBox="1"/>
            <p:nvPr/>
          </p:nvSpPr>
          <p:spPr>
            <a:xfrm>
              <a:off x="1087129" y="4418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9600" tIns="99600" rIns="99600" bIns="996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lang="en-US" sz="19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Understanding the data</a:t>
              </a:r>
              <a:endParaRPr sz="1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0" y="1180965"/>
              <a:ext cx="6248400" cy="94123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84724" y="1392744"/>
              <a:ext cx="517680" cy="51768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087129" y="1180965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 txBox="1"/>
            <p:nvPr/>
          </p:nvSpPr>
          <p:spPr>
            <a:xfrm>
              <a:off x="1087129" y="1180965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9600" tIns="99600" rIns="99600" bIns="996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lang="en-US" sz="19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Exploratory Data Analysis</a:t>
              </a:r>
              <a:endParaRPr sz="1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0" y="2357512"/>
              <a:ext cx="6248400" cy="94123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284724" y="2569291"/>
              <a:ext cx="517680" cy="51768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1087129" y="2357512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 txBox="1"/>
            <p:nvPr/>
          </p:nvSpPr>
          <p:spPr>
            <a:xfrm>
              <a:off x="1087129" y="2357512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9600" tIns="99600" rIns="99600" bIns="996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lang="en-US" sz="19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Data Pre-processing</a:t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0" y="3534059"/>
              <a:ext cx="6248400" cy="94123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284724" y="3745838"/>
              <a:ext cx="517680" cy="51768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087129" y="3534059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 txBox="1"/>
            <p:nvPr/>
          </p:nvSpPr>
          <p:spPr>
            <a:xfrm>
              <a:off x="1087129" y="3534059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9600" tIns="99600" rIns="99600" bIns="996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lang="en-US" sz="19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Modelling</a:t>
              </a:r>
              <a:endParaRPr sz="1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0" y="4710606"/>
              <a:ext cx="6248400" cy="94123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284724" y="4922384"/>
              <a:ext cx="517680" cy="517680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087129" y="4710606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 txBox="1"/>
            <p:nvPr/>
          </p:nvSpPr>
          <p:spPr>
            <a:xfrm>
              <a:off x="1087129" y="4710606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9600" tIns="99600" rIns="99600" bIns="996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lang="en-US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Evaluation</a:t>
              </a:r>
              <a:endPara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6" name="Google Shape;136;p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0" y="0"/>
            <a:ext cx="4994031" cy="6844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4"/>
          <p:cNvSpPr/>
          <p:nvPr/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4"/>
          <p:cNvSpPr>
            <a:spLocks noGrp="1"/>
          </p:cNvSpPr>
          <p:nvPr>
            <p:ph type="title"/>
          </p:nvPr>
        </p:nvSpPr>
        <p:spPr>
          <a:xfrm>
            <a:off x="408373" y="1775535"/>
            <a:ext cx="2984061" cy="3008104"/>
          </a:xfrm>
          <a:prstGeom prst="ellipse">
            <a:avLst/>
          </a:prstGeom>
          <a:solidFill>
            <a:srgbClr val="262626"/>
          </a:solidFill>
          <a:ln w="174625" cap="flat" cmpd="thinThick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Dataset Dissected</a:t>
            </a:r>
            <a:endParaRPr/>
          </a:p>
        </p:txBody>
      </p:sp>
      <p:graphicFrame>
        <p:nvGraphicFramePr>
          <p:cNvPr id="144" name="Google Shape;144;p4"/>
          <p:cNvGraphicFramePr/>
          <p:nvPr/>
        </p:nvGraphicFramePr>
        <p:xfrm>
          <a:off x="4038600" y="198495"/>
          <a:ext cx="7745025" cy="5407360"/>
        </p:xfrm>
        <a:graphic>
          <a:graphicData uri="http://schemas.openxmlformats.org/drawingml/2006/table">
            <a:tbl>
              <a:tblPr>
                <a:solidFill>
                  <a:srgbClr val="3F3F3F"/>
                </a:solidFill>
                <a:tableStyleId>{D2092CC6-1349-4CFD-AD98-E9F3851D7410}</a:tableStyleId>
              </a:tblPr>
              <a:tblGrid>
                <a:gridCol w="180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36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u="none" strike="noStrike" cap="none">
                          <a:solidFill>
                            <a:schemeClr val="lt1"/>
                          </a:solidFill>
                        </a:rPr>
                        <a:t>Attribute</a:t>
                      </a:r>
                      <a:endParaRPr sz="1600" b="1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u="none" strike="noStrike" cap="none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Name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brand and model of the car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location in which the car is being sold or is available for purchase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Year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year or edition of the model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Kilometers_Driven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total kilometers driven in the car by the previous owner(s) in KM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Fuel_Type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type of fuel used by the car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Transmission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type of transmission used by the car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Owner_Type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Whether the ownership is Firsthand, Second hand or other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Mileage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standard mileage offered by the car company in kmpl or km/kg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Engine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displacement volume of the engine in cc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Power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maximum power of the engine in bhp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Seats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number of seats in the car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New_Price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Price of new model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Price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price of the used car in INR Lakhs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5" descr="Toy cars lined up in a row on floor"/>
          <p:cNvPicPr preferRelativeResize="0"/>
          <p:nvPr/>
        </p:nvPicPr>
        <p:blipFill rotWithShape="1">
          <a:blip r:embed="rId3">
            <a:alphaModFix amt="35000"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5"/>
          <p:cNvSpPr txBox="1">
            <a:spLocks noGrp="1"/>
          </p:cNvSpPr>
          <p:nvPr>
            <p:ph type="body" idx="1"/>
          </p:nvPr>
        </p:nvSpPr>
        <p:spPr>
          <a:xfrm>
            <a:off x="261142" y="1002602"/>
            <a:ext cx="10515600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Out of the 6019 records, we’ve 1876 unique car names.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We’ve used this variable to understand the make and model of each car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We’ve 212 different models of cars belonging to 31 different brands.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Maruti and Hyundai rule over 40% of this competitive market</a:t>
            </a: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</p:txBody>
      </p:sp>
      <p:sp>
        <p:nvSpPr>
          <p:cNvPr id="152" name="Google Shape;152;p5"/>
          <p:cNvSpPr/>
          <p:nvPr/>
        </p:nvSpPr>
        <p:spPr>
          <a:xfrm>
            <a:off x="0" y="23969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53" name="Google Shape;153;p5"/>
          <p:cNvSpPr txBox="1"/>
          <p:nvPr/>
        </p:nvSpPr>
        <p:spPr>
          <a:xfrm>
            <a:off x="106532" y="239696"/>
            <a:ext cx="158910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endParaRPr/>
          </a:p>
        </p:txBody>
      </p:sp>
      <p:sp>
        <p:nvSpPr>
          <p:cNvPr id="154" name="Google Shape;154;p5"/>
          <p:cNvSpPr/>
          <p:nvPr/>
        </p:nvSpPr>
        <p:spPr>
          <a:xfrm>
            <a:off x="9364999" y="953167"/>
            <a:ext cx="2823486" cy="2068106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Maruti Wagon R LXI CNG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Honda Jazz V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Audi A4 New 2.0 TDI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Hyundai i20 Magna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5"/>
          <p:cNvSpPr txBox="1"/>
          <p:nvPr/>
        </p:nvSpPr>
        <p:spPr>
          <a:xfrm>
            <a:off x="9534618" y="953166"/>
            <a:ext cx="251238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156" name="Google Shape;156;p5"/>
          <p:cNvSpPr txBox="1"/>
          <p:nvPr/>
        </p:nvSpPr>
        <p:spPr>
          <a:xfrm>
            <a:off x="6096000" y="267209"/>
            <a:ext cx="598946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The brand and model of the car</a:t>
            </a:r>
            <a:endParaRPr dirty="0"/>
          </a:p>
        </p:txBody>
      </p:sp>
      <p:sp>
        <p:nvSpPr>
          <p:cNvPr id="157" name="Google Shape;157;p5"/>
          <p:cNvSpPr/>
          <p:nvPr/>
        </p:nvSpPr>
        <p:spPr>
          <a:xfrm>
            <a:off x="20" y="340707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58" name="Google Shape;158;p5"/>
          <p:cNvSpPr txBox="1"/>
          <p:nvPr/>
        </p:nvSpPr>
        <p:spPr>
          <a:xfrm>
            <a:off x="106531" y="3429000"/>
            <a:ext cx="158910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Year</a:t>
            </a:r>
            <a:endParaRPr/>
          </a:p>
        </p:txBody>
      </p:sp>
      <p:sp>
        <p:nvSpPr>
          <p:cNvPr id="159" name="Google Shape;159;p5"/>
          <p:cNvSpPr txBox="1"/>
          <p:nvPr/>
        </p:nvSpPr>
        <p:spPr>
          <a:xfrm>
            <a:off x="6758629" y="3407076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Price of new model</a:t>
            </a:r>
            <a:endParaRPr dirty="0"/>
          </a:p>
        </p:txBody>
      </p:sp>
      <p:sp>
        <p:nvSpPr>
          <p:cNvPr id="160" name="Google Shape;160;p5"/>
          <p:cNvSpPr txBox="1"/>
          <p:nvPr/>
        </p:nvSpPr>
        <p:spPr>
          <a:xfrm>
            <a:off x="2533610" y="4045798"/>
            <a:ext cx="9654875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Edition/year of cars ranges from 1998 to 2019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Highest number of sold were manufactured in 2014, followed by 2015 and 2016 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cars manufactured from 1998 to end of 2001 are less preferred.</a:t>
            </a:r>
            <a:endParaRPr/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5"/>
          <p:cNvSpPr/>
          <p:nvPr/>
        </p:nvSpPr>
        <p:spPr>
          <a:xfrm>
            <a:off x="10626" y="4120317"/>
            <a:ext cx="2262057" cy="1707722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2000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2010 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2017</a:t>
            </a:r>
            <a:endParaRPr/>
          </a:p>
        </p:txBody>
      </p:sp>
      <p:sp>
        <p:nvSpPr>
          <p:cNvPr id="162" name="Google Shape;162;p5"/>
          <p:cNvSpPr txBox="1"/>
          <p:nvPr/>
        </p:nvSpPr>
        <p:spPr>
          <a:xfrm>
            <a:off x="79897" y="4063633"/>
            <a:ext cx="253065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6" descr="Toy cars lined up in a row on floor"/>
          <p:cNvPicPr preferRelativeResize="0"/>
          <p:nvPr/>
        </p:nvPicPr>
        <p:blipFill rotWithShape="1">
          <a:blip r:embed="rId3">
            <a:alphaModFix amt="35000"/>
          </a:blip>
          <a:srcRect t="15413"/>
          <a:stretch/>
        </p:blipFill>
        <p:spPr>
          <a:xfrm>
            <a:off x="-43638" y="-40748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6"/>
          <p:cNvSpPr txBox="1">
            <a:spLocks noGrp="1"/>
          </p:cNvSpPr>
          <p:nvPr>
            <p:ph type="body" idx="1"/>
          </p:nvPr>
        </p:nvSpPr>
        <p:spPr>
          <a:xfrm>
            <a:off x="30460" y="812264"/>
            <a:ext cx="9402545" cy="1757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 dirty="0"/>
              <a:t>There are 11 distinct location where car has been sold.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 dirty="0"/>
              <a:t>Most of cars are sold in Mumbai(~780), followed by Hyderabad and Kochi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 dirty="0"/>
              <a:t>Least number of cars were sold in Ahmedabad(~210).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 dirty="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 dirty="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 dirty="0"/>
          </a:p>
        </p:txBody>
      </p:sp>
      <p:sp>
        <p:nvSpPr>
          <p:cNvPr id="170" name="Google Shape;170;p6"/>
          <p:cNvSpPr/>
          <p:nvPr/>
        </p:nvSpPr>
        <p:spPr>
          <a:xfrm>
            <a:off x="0" y="23969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71" name="Google Shape;171;p6"/>
          <p:cNvSpPr txBox="1"/>
          <p:nvPr/>
        </p:nvSpPr>
        <p:spPr>
          <a:xfrm>
            <a:off x="106532" y="239696"/>
            <a:ext cx="181847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Location</a:t>
            </a:r>
            <a:endParaRPr dirty="0"/>
          </a:p>
        </p:txBody>
      </p:sp>
      <p:sp>
        <p:nvSpPr>
          <p:cNvPr id="172" name="Google Shape;172;p6"/>
          <p:cNvSpPr/>
          <p:nvPr/>
        </p:nvSpPr>
        <p:spPr>
          <a:xfrm>
            <a:off x="9433005" y="791989"/>
            <a:ext cx="2258886" cy="1765681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Mumbai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Hyderabad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Kochi</a:t>
            </a:r>
            <a:endParaRPr/>
          </a:p>
        </p:txBody>
      </p:sp>
      <p:sp>
        <p:nvSpPr>
          <p:cNvPr id="173" name="Google Shape;173;p6"/>
          <p:cNvSpPr txBox="1"/>
          <p:nvPr/>
        </p:nvSpPr>
        <p:spPr>
          <a:xfrm>
            <a:off x="9397496" y="735046"/>
            <a:ext cx="251238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174" name="Google Shape;174;p6"/>
          <p:cNvSpPr txBox="1"/>
          <p:nvPr/>
        </p:nvSpPr>
        <p:spPr>
          <a:xfrm>
            <a:off x="5513294" y="267209"/>
            <a:ext cx="657217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Location in which car is being sold</a:t>
            </a:r>
            <a:endParaRPr dirty="0"/>
          </a:p>
        </p:txBody>
      </p:sp>
      <p:sp>
        <p:nvSpPr>
          <p:cNvPr id="175" name="Google Shape;175;p6"/>
          <p:cNvSpPr txBox="1"/>
          <p:nvPr/>
        </p:nvSpPr>
        <p:spPr>
          <a:xfrm>
            <a:off x="2779071" y="3388247"/>
            <a:ext cx="9654875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Diesel cars are the most frequently sold cars followed closely by Petrol. 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CNG, LPG and Electric are very less in number.</a:t>
            </a:r>
            <a:endParaRPr/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6"/>
          <p:cNvSpPr/>
          <p:nvPr/>
        </p:nvSpPr>
        <p:spPr>
          <a:xfrm>
            <a:off x="-32027" y="3314197"/>
            <a:ext cx="1957034" cy="1431034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Petrol 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Diesel</a:t>
            </a:r>
            <a:endParaRPr/>
          </a:p>
        </p:txBody>
      </p:sp>
      <p:sp>
        <p:nvSpPr>
          <p:cNvPr id="177" name="Google Shape;177;p6"/>
          <p:cNvSpPr txBox="1"/>
          <p:nvPr/>
        </p:nvSpPr>
        <p:spPr>
          <a:xfrm>
            <a:off x="-209395" y="3256353"/>
            <a:ext cx="253065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178" name="Google Shape;178;p6"/>
          <p:cNvSpPr/>
          <p:nvPr/>
        </p:nvSpPr>
        <p:spPr>
          <a:xfrm>
            <a:off x="-32027" y="2651248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79" name="Google Shape;179;p6"/>
          <p:cNvSpPr txBox="1"/>
          <p:nvPr/>
        </p:nvSpPr>
        <p:spPr>
          <a:xfrm>
            <a:off x="30460" y="2673172"/>
            <a:ext cx="189454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Fuel Type</a:t>
            </a:r>
            <a:endParaRPr/>
          </a:p>
        </p:txBody>
      </p:sp>
      <p:sp>
        <p:nvSpPr>
          <p:cNvPr id="180" name="Google Shape;180;p6"/>
          <p:cNvSpPr txBox="1"/>
          <p:nvPr/>
        </p:nvSpPr>
        <p:spPr>
          <a:xfrm>
            <a:off x="6682558" y="2651248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Type of fuel used by car</a:t>
            </a:r>
            <a:endParaRPr/>
          </a:p>
        </p:txBody>
      </p:sp>
      <p:sp>
        <p:nvSpPr>
          <p:cNvPr id="181" name="Google Shape;181;p6"/>
          <p:cNvSpPr/>
          <p:nvPr/>
        </p:nvSpPr>
        <p:spPr>
          <a:xfrm>
            <a:off x="-32027" y="4814769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82" name="Google Shape;182;p6"/>
          <p:cNvSpPr txBox="1"/>
          <p:nvPr/>
        </p:nvSpPr>
        <p:spPr>
          <a:xfrm>
            <a:off x="-9370" y="4814769"/>
            <a:ext cx="261809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Transmission</a:t>
            </a:r>
            <a:endParaRPr dirty="0"/>
          </a:p>
        </p:txBody>
      </p:sp>
      <p:sp>
        <p:nvSpPr>
          <p:cNvPr id="183" name="Google Shape;183;p6"/>
          <p:cNvSpPr txBox="1"/>
          <p:nvPr/>
        </p:nvSpPr>
        <p:spPr>
          <a:xfrm>
            <a:off x="6338047" y="4814769"/>
            <a:ext cx="5774387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Type of transmission used by car</a:t>
            </a:r>
            <a:endParaRPr dirty="0"/>
          </a:p>
        </p:txBody>
      </p:sp>
      <p:sp>
        <p:nvSpPr>
          <p:cNvPr id="184" name="Google Shape;184;p6"/>
          <p:cNvSpPr/>
          <p:nvPr/>
        </p:nvSpPr>
        <p:spPr>
          <a:xfrm>
            <a:off x="9673502" y="5387337"/>
            <a:ext cx="2357771" cy="1439430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Manual 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Automatic</a:t>
            </a:r>
            <a:endParaRPr/>
          </a:p>
        </p:txBody>
      </p:sp>
      <p:sp>
        <p:nvSpPr>
          <p:cNvPr id="185" name="Google Shape;185;p6"/>
          <p:cNvSpPr txBox="1"/>
          <p:nvPr/>
        </p:nvSpPr>
        <p:spPr>
          <a:xfrm>
            <a:off x="9597806" y="5315970"/>
            <a:ext cx="253065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186" name="Google Shape;186;p6"/>
          <p:cNvSpPr txBox="1"/>
          <p:nvPr/>
        </p:nvSpPr>
        <p:spPr>
          <a:xfrm>
            <a:off x="261142" y="5578977"/>
            <a:ext cx="9654875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Majority of cars (approx. 4000) have manual transmission. 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2" name="Google Shape;192;p7" descr="Toy cars lined up in a row on floor"/>
          <p:cNvPicPr preferRelativeResize="0"/>
          <p:nvPr/>
        </p:nvPicPr>
        <p:blipFill rotWithShape="1">
          <a:blip r:embed="rId3">
            <a:alphaModFix amt="35000"/>
          </a:blip>
          <a:srcRect t="15413"/>
          <a:stretch/>
        </p:blipFill>
        <p:spPr>
          <a:xfrm>
            <a:off x="-43638" y="-40748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7"/>
          <p:cNvSpPr txBox="1">
            <a:spLocks noGrp="1"/>
          </p:cNvSpPr>
          <p:nvPr>
            <p:ph type="body" idx="1"/>
          </p:nvPr>
        </p:nvSpPr>
        <p:spPr>
          <a:xfrm>
            <a:off x="261142" y="1002602"/>
            <a:ext cx="10141815" cy="16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First owned cars predominate our dataset, followed by second, third and fourth and above.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As the ownership moves from first to second to third and beyond, the price is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/>
              <a:t>decreasing, which is expected naturally.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</p:txBody>
      </p:sp>
      <p:sp>
        <p:nvSpPr>
          <p:cNvPr id="194" name="Google Shape;194;p7"/>
          <p:cNvSpPr/>
          <p:nvPr/>
        </p:nvSpPr>
        <p:spPr>
          <a:xfrm>
            <a:off x="0" y="23969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95" name="Google Shape;195;p7"/>
          <p:cNvSpPr txBox="1"/>
          <p:nvPr/>
        </p:nvSpPr>
        <p:spPr>
          <a:xfrm>
            <a:off x="106532" y="239696"/>
            <a:ext cx="222585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Owner Type</a:t>
            </a:r>
            <a:endParaRPr/>
          </a:p>
        </p:txBody>
      </p:sp>
      <p:sp>
        <p:nvSpPr>
          <p:cNvPr id="196" name="Google Shape;196;p7"/>
          <p:cNvSpPr/>
          <p:nvPr/>
        </p:nvSpPr>
        <p:spPr>
          <a:xfrm>
            <a:off x="10189087" y="811283"/>
            <a:ext cx="2171587" cy="1765681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endParaRPr sz="1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owned car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Second owned car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7"/>
          <p:cNvSpPr txBox="1"/>
          <p:nvPr/>
        </p:nvSpPr>
        <p:spPr>
          <a:xfrm>
            <a:off x="10018689" y="737801"/>
            <a:ext cx="251238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198" name="Google Shape;198;p7"/>
          <p:cNvSpPr txBox="1"/>
          <p:nvPr/>
        </p:nvSpPr>
        <p:spPr>
          <a:xfrm>
            <a:off x="2779071" y="3388247"/>
            <a:ext cx="9654875" cy="1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Mileage is present in 2 different units like km/kg and kmpl. 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Missing and incorrect values were present in Mileage feature.</a:t>
            </a:r>
            <a:endParaRPr/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7"/>
          <p:cNvSpPr/>
          <p:nvPr/>
        </p:nvSpPr>
        <p:spPr>
          <a:xfrm>
            <a:off x="-23344" y="3248753"/>
            <a:ext cx="1948352" cy="1359090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26.6 Km/Kg 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19.67 Kmpl</a:t>
            </a:r>
            <a:endParaRPr/>
          </a:p>
        </p:txBody>
      </p:sp>
      <p:sp>
        <p:nvSpPr>
          <p:cNvPr id="200" name="Google Shape;200;p7"/>
          <p:cNvSpPr txBox="1"/>
          <p:nvPr/>
        </p:nvSpPr>
        <p:spPr>
          <a:xfrm>
            <a:off x="-198269" y="3187368"/>
            <a:ext cx="253065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201" name="Google Shape;201;p7"/>
          <p:cNvSpPr/>
          <p:nvPr/>
        </p:nvSpPr>
        <p:spPr>
          <a:xfrm>
            <a:off x="-32027" y="2651248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202" name="Google Shape;202;p7"/>
          <p:cNvSpPr txBox="1"/>
          <p:nvPr/>
        </p:nvSpPr>
        <p:spPr>
          <a:xfrm>
            <a:off x="30460" y="2673172"/>
            <a:ext cx="189454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Mileage</a:t>
            </a:r>
            <a:endParaRPr/>
          </a:p>
        </p:txBody>
      </p:sp>
      <p:sp>
        <p:nvSpPr>
          <p:cNvPr id="203" name="Google Shape;203;p7"/>
          <p:cNvSpPr txBox="1"/>
          <p:nvPr/>
        </p:nvSpPr>
        <p:spPr>
          <a:xfrm>
            <a:off x="6682558" y="2651248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7"/>
          <p:cNvSpPr/>
          <p:nvPr/>
        </p:nvSpPr>
        <p:spPr>
          <a:xfrm>
            <a:off x="-32027" y="4740695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205" name="Google Shape;205;p7"/>
          <p:cNvSpPr txBox="1"/>
          <p:nvPr/>
        </p:nvSpPr>
        <p:spPr>
          <a:xfrm>
            <a:off x="-9370" y="4740695"/>
            <a:ext cx="336217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Engine &amp; Power</a:t>
            </a:r>
            <a:endParaRPr/>
          </a:p>
        </p:txBody>
      </p:sp>
      <p:sp>
        <p:nvSpPr>
          <p:cNvPr id="206" name="Google Shape;206;p7"/>
          <p:cNvSpPr/>
          <p:nvPr/>
        </p:nvSpPr>
        <p:spPr>
          <a:xfrm>
            <a:off x="9573087" y="5250229"/>
            <a:ext cx="2512381" cy="1366133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Engine: 1998 CC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Power: 58.16 bhp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7"/>
          <p:cNvSpPr txBox="1"/>
          <p:nvPr/>
        </p:nvSpPr>
        <p:spPr>
          <a:xfrm>
            <a:off x="9587062" y="5173625"/>
            <a:ext cx="253065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208" name="Google Shape;208;p7"/>
          <p:cNvSpPr txBox="1"/>
          <p:nvPr/>
        </p:nvSpPr>
        <p:spPr>
          <a:xfrm>
            <a:off x="261142" y="5392544"/>
            <a:ext cx="9654875" cy="1223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Majority of cars have less than 1900 cc as engine size.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Engine and Power are highly corelated, so we can work with either of the feature. 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7"/>
          <p:cNvSpPr txBox="1"/>
          <p:nvPr/>
        </p:nvSpPr>
        <p:spPr>
          <a:xfrm>
            <a:off x="2689934" y="267209"/>
            <a:ext cx="939553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Whether the ownership is 1</a:t>
            </a:r>
            <a:r>
              <a:rPr lang="en-US" sz="2800" b="1" baseline="300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st</a:t>
            </a: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 hand or 2</a:t>
            </a:r>
            <a:r>
              <a:rPr lang="en-US" sz="2800" b="1" baseline="300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nd</a:t>
            </a: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 hand or other</a:t>
            </a:r>
            <a:endParaRPr/>
          </a:p>
        </p:txBody>
      </p:sp>
      <p:sp>
        <p:nvSpPr>
          <p:cNvPr id="210" name="Google Shape;210;p7"/>
          <p:cNvSpPr txBox="1"/>
          <p:nvPr/>
        </p:nvSpPr>
        <p:spPr>
          <a:xfrm>
            <a:off x="2716900" y="2603976"/>
            <a:ext cx="939553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Mileage offered by the car</a:t>
            </a:r>
            <a:endParaRPr/>
          </a:p>
        </p:txBody>
      </p:sp>
      <p:sp>
        <p:nvSpPr>
          <p:cNvPr id="211" name="Google Shape;211;p7"/>
          <p:cNvSpPr txBox="1"/>
          <p:nvPr/>
        </p:nvSpPr>
        <p:spPr>
          <a:xfrm>
            <a:off x="2869300" y="4682833"/>
            <a:ext cx="939553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Displacement of volume &amp; max power of the Engine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7" name="Google Shape;217;p8" descr="Toy cars lined up in a row on floor"/>
          <p:cNvPicPr preferRelativeResize="0"/>
          <p:nvPr/>
        </p:nvPicPr>
        <p:blipFill rotWithShape="1">
          <a:blip r:embed="rId3">
            <a:alphaModFix amt="35000"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8"/>
          <p:cNvSpPr txBox="1">
            <a:spLocks noGrp="1"/>
          </p:cNvSpPr>
          <p:nvPr>
            <p:ph type="body" idx="1"/>
          </p:nvPr>
        </p:nvSpPr>
        <p:spPr>
          <a:xfrm>
            <a:off x="261142" y="1002602"/>
            <a:ext cx="9269961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Most of the sold cars are 5-seater. Followed by 4-seaters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Average price of 2-seater cars is the highest of all.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Missing values are present in Seats, which can be imputed based on the brand and model of car.</a:t>
            </a: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</p:txBody>
      </p:sp>
      <p:sp>
        <p:nvSpPr>
          <p:cNvPr id="219" name="Google Shape;219;p8"/>
          <p:cNvSpPr/>
          <p:nvPr/>
        </p:nvSpPr>
        <p:spPr>
          <a:xfrm>
            <a:off x="0" y="23969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220" name="Google Shape;220;p8"/>
          <p:cNvSpPr txBox="1"/>
          <p:nvPr/>
        </p:nvSpPr>
        <p:spPr>
          <a:xfrm>
            <a:off x="106530" y="204016"/>
            <a:ext cx="158910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Seats</a:t>
            </a:r>
            <a:endParaRPr/>
          </a:p>
        </p:txBody>
      </p:sp>
      <p:sp>
        <p:nvSpPr>
          <p:cNvPr id="221" name="Google Shape;221;p8"/>
          <p:cNvSpPr/>
          <p:nvPr/>
        </p:nvSpPr>
        <p:spPr>
          <a:xfrm>
            <a:off x="9364999" y="991641"/>
            <a:ext cx="2823486" cy="2029631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8"/>
          <p:cNvSpPr txBox="1"/>
          <p:nvPr/>
        </p:nvSpPr>
        <p:spPr>
          <a:xfrm>
            <a:off x="9534618" y="953166"/>
            <a:ext cx="251238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223" name="Google Shape;223;p8"/>
          <p:cNvSpPr txBox="1"/>
          <p:nvPr/>
        </p:nvSpPr>
        <p:spPr>
          <a:xfrm>
            <a:off x="6655592" y="267209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Number of seats in car</a:t>
            </a:r>
            <a:endParaRPr/>
          </a:p>
        </p:txBody>
      </p:sp>
      <p:sp>
        <p:nvSpPr>
          <p:cNvPr id="224" name="Google Shape;224;p8"/>
          <p:cNvSpPr/>
          <p:nvPr/>
        </p:nvSpPr>
        <p:spPr>
          <a:xfrm>
            <a:off x="20" y="340707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225" name="Google Shape;225;p8"/>
          <p:cNvSpPr txBox="1"/>
          <p:nvPr/>
        </p:nvSpPr>
        <p:spPr>
          <a:xfrm>
            <a:off x="106531" y="3429000"/>
            <a:ext cx="202706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New Price</a:t>
            </a:r>
            <a:endParaRPr/>
          </a:p>
        </p:txBody>
      </p:sp>
      <p:sp>
        <p:nvSpPr>
          <p:cNvPr id="226" name="Google Shape;226;p8"/>
          <p:cNvSpPr txBox="1"/>
          <p:nvPr/>
        </p:nvSpPr>
        <p:spPr>
          <a:xfrm>
            <a:off x="6758629" y="3407076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The year/edition of model</a:t>
            </a:r>
            <a:endParaRPr/>
          </a:p>
        </p:txBody>
      </p:sp>
      <p:sp>
        <p:nvSpPr>
          <p:cNvPr id="227" name="Google Shape;227;p8"/>
          <p:cNvSpPr txBox="1"/>
          <p:nvPr/>
        </p:nvSpPr>
        <p:spPr>
          <a:xfrm>
            <a:off x="2533610" y="4045798"/>
            <a:ext cx="9654875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missing value in New Price is quite high, about 86.31% values are missing. 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could be because of the new model of the car may no longer be manufactured or car is the latest model;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Hence, they do not have New Price value. Therefore, we will drop this column.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8"/>
          <p:cNvSpPr/>
          <p:nvPr/>
        </p:nvSpPr>
        <p:spPr>
          <a:xfrm>
            <a:off x="10625" y="4120317"/>
            <a:ext cx="2512381" cy="1707722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15.27 lac,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1.25 cr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8"/>
          <p:cNvSpPr txBox="1"/>
          <p:nvPr/>
        </p:nvSpPr>
        <p:spPr>
          <a:xfrm>
            <a:off x="106531" y="4054755"/>
            <a:ext cx="253065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9"/>
          <p:cNvSpPr txBox="1"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Calibri"/>
              <a:buNone/>
            </a:pPr>
            <a:r>
              <a:rPr lang="en-US" sz="3800" b="1">
                <a:solidFill>
                  <a:schemeClr val="lt1"/>
                </a:solidFill>
              </a:rPr>
              <a:t>Insights</a:t>
            </a:r>
            <a:endParaRPr/>
          </a:p>
        </p:txBody>
      </p:sp>
      <p:cxnSp>
        <p:nvCxnSpPr>
          <p:cNvPr id="236" name="Google Shape;236;p9"/>
          <p:cNvCxnSpPr/>
          <p:nvPr/>
        </p:nvCxnSpPr>
        <p:spPr>
          <a:xfrm rot="10800000">
            <a:off x="831873" y="1749756"/>
            <a:ext cx="4718304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7" name="Google Shape;237;p9"/>
          <p:cNvSpPr txBox="1">
            <a:spLocks noGrp="1"/>
          </p:cNvSpPr>
          <p:nvPr>
            <p:ph type="body" idx="1"/>
          </p:nvPr>
        </p:nvSpPr>
        <p:spPr>
          <a:xfrm>
            <a:off x="897769" y="1909192"/>
            <a:ext cx="4586513" cy="3647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</a:pPr>
            <a:r>
              <a:rPr lang="en-US" sz="1700">
                <a:solidFill>
                  <a:schemeClr val="lt1"/>
                </a:solidFill>
              </a:rPr>
              <a:t>First-hand owned,  Manual Transmission cars which run on diesel or petrol and are 5 seaters are favored by the customers - more than 48% of the cars fall under this category.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</a:pPr>
            <a:r>
              <a:rPr lang="en-US" sz="1700">
                <a:solidFill>
                  <a:schemeClr val="lt1"/>
                </a:solidFill>
              </a:rPr>
              <a:t>Diesel cars have the highest average price while CNG and LPG have the least. But the mileage is observed to be the highest among the CNG and LPG fuel types.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</a:pPr>
            <a:r>
              <a:rPr lang="en-US" sz="1700">
                <a:solidFill>
                  <a:schemeClr val="lt1"/>
                </a:solidFill>
              </a:rPr>
              <a:t>Automatic transmission cars are highly expensive in comparison to Manual transmission, although they provide lesser mileage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>
              <a:solidFill>
                <a:schemeClr val="lt1"/>
              </a:solidFill>
            </a:endParaRPr>
          </a:p>
          <a:p>
            <a:pPr marL="228600" lvl="0" indent="-120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>
              <a:solidFill>
                <a:schemeClr val="lt1"/>
              </a:solidFill>
            </a:endParaRPr>
          </a:p>
          <a:p>
            <a:pPr marL="228600" lvl="0" indent="-120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>
              <a:solidFill>
                <a:schemeClr val="lt1"/>
              </a:solidFill>
            </a:endParaRPr>
          </a:p>
        </p:txBody>
      </p:sp>
      <p:cxnSp>
        <p:nvCxnSpPr>
          <p:cNvPr id="238" name="Google Shape;238;p9"/>
          <p:cNvCxnSpPr/>
          <p:nvPr/>
        </p:nvCxnSpPr>
        <p:spPr>
          <a:xfrm rot="10800000">
            <a:off x="834027" y="5707672"/>
            <a:ext cx="4713997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39" name="Google Shape;239;p9" descr="Toy cars lined up in a row on floor"/>
          <p:cNvPicPr preferRelativeResize="0"/>
          <p:nvPr/>
        </p:nvPicPr>
        <p:blipFill rotWithShape="1">
          <a:blip r:embed="rId3">
            <a:alphaModFix/>
          </a:blip>
          <a:srcRect l="24448" r="20606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852</Words>
  <Application>Microsoft Office PowerPoint</Application>
  <PresentationFormat>Widescreen</PresentationFormat>
  <Paragraphs>153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Courgette</vt:lpstr>
      <vt:lpstr>Office Theme</vt:lpstr>
      <vt:lpstr>Office Theme</vt:lpstr>
      <vt:lpstr>Used Cars Price Prediction</vt:lpstr>
      <vt:lpstr>PROBLEM STATEMENT</vt:lpstr>
      <vt:lpstr>What’s our approach?</vt:lpstr>
      <vt:lpstr>Dataset Dissected</vt:lpstr>
      <vt:lpstr>PowerPoint Presentation</vt:lpstr>
      <vt:lpstr>PowerPoint Presentation</vt:lpstr>
      <vt:lpstr>PowerPoint Presentation</vt:lpstr>
      <vt:lpstr>PowerPoint Presentation</vt:lpstr>
      <vt:lpstr>Insights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Used Cars Price Prediction</dc:title>
  <dc:creator>Priya Maurya</dc:creator>
  <cp:lastModifiedBy>Kumar Sundram</cp:lastModifiedBy>
  <cp:revision>2</cp:revision>
  <dcterms:created xsi:type="dcterms:W3CDTF">2021-02-27T18:51:15Z</dcterms:created>
  <dcterms:modified xsi:type="dcterms:W3CDTF">2024-01-12T13:03:50Z</dcterms:modified>
</cp:coreProperties>
</file>